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27"/>
  </p:notesMasterIdLst>
  <p:handoutMasterIdLst>
    <p:handoutMasterId r:id="rId28"/>
  </p:handoutMasterIdLst>
  <p:sldIdLst>
    <p:sldId id="256" r:id="rId5"/>
    <p:sldId id="258" r:id="rId6"/>
    <p:sldId id="275" r:id="rId7"/>
    <p:sldId id="279" r:id="rId8"/>
    <p:sldId id="278" r:id="rId9"/>
    <p:sldId id="276" r:id="rId10"/>
    <p:sldId id="280" r:id="rId11"/>
    <p:sldId id="282" r:id="rId12"/>
    <p:sldId id="281" r:id="rId13"/>
    <p:sldId id="284" r:id="rId14"/>
    <p:sldId id="291" r:id="rId15"/>
    <p:sldId id="292" r:id="rId16"/>
    <p:sldId id="290" r:id="rId17"/>
    <p:sldId id="289" r:id="rId18"/>
    <p:sldId id="288" r:id="rId19"/>
    <p:sldId id="285" r:id="rId20"/>
    <p:sldId id="287" r:id="rId21"/>
    <p:sldId id="286" r:id="rId22"/>
    <p:sldId id="293" r:id="rId23"/>
    <p:sldId id="294" r:id="rId24"/>
    <p:sldId id="283" r:id="rId25"/>
    <p:sldId id="27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59" autoAdjust="0"/>
    <p:restoredTop sz="95033" autoAdjust="0"/>
  </p:normalViewPr>
  <p:slideViewPr>
    <p:cSldViewPr snapToGrid="0" snapToObjects="1">
      <p:cViewPr varScale="1">
        <p:scale>
          <a:sx n="62" d="100"/>
          <a:sy n="62" d="100"/>
        </p:scale>
        <p:origin x="680" y="4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dgm:spPr/>
      <dgm:t>
        <a:bodyPr/>
        <a:lstStyle/>
        <a:p>
          <a:pPr>
            <a:lnSpc>
              <a:spcPct val="100000"/>
            </a:lnSpc>
          </a:pPr>
          <a:r>
            <a:rPr lang="en-US" dirty="0"/>
            <a:t>Smart Home Device</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1"/>
      <dgm:spPr/>
    </dgm:pt>
    <dgm:pt modelId="{F55B2F71-E638-412C-8147-FC7081E08B04}" type="pres">
      <dgm:prSet presAssocID="{66039115-797B-304C-9FC0-EFABB1F2123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1">
        <dgm:presLayoutVars>
          <dgm:chMax val="1"/>
          <dgm:chPref val="1"/>
        </dgm:presLayoutVars>
      </dgm:prSet>
      <dgm:spPr/>
    </dgm:pt>
  </dgm:ptLst>
  <dgm:cxnLst>
    <dgm:cxn modelId="{C2028414-4E44-4009-9619-A3329463EBE6}" type="presOf" srcId="{66039115-797B-304C-9FC0-EFABB1F21232}" destId="{E05AF25A-E676-44EA-BB66-F2100ACAD1CB}"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0D34FCB2-3F4C-42A6-BB2D-60FA9564F405}" type="presOf" srcId="{489A589A-46DE-0F49-B460-E7914F3E440D}" destId="{B80C9CF3-C6BB-48D7-8AE1-5002D62D3761}"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270081" y="469107"/>
          <a:ext cx="620446" cy="6204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400375" y="599401"/>
          <a:ext cx="359858" cy="359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023480" y="469107"/>
          <a:ext cx="1462480" cy="62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Smart Home Device</a:t>
          </a:r>
        </a:p>
      </dsp:txBody>
      <dsp:txXfrm>
        <a:off x="1023480" y="469107"/>
        <a:ext cx="1462480" cy="6204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12/17/2019</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12/17/2019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264866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3359353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3949188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dirty="0"/>
          </a:p>
        </p:txBody>
      </p:sp>
    </p:spTree>
    <p:extLst>
      <p:ext uri="{BB962C8B-B14F-4D97-AF65-F5344CB8AC3E}">
        <p14:creationId xmlns:p14="http://schemas.microsoft.com/office/powerpoint/2010/main" val="1361859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14</a:t>
            </a:fld>
            <a:endParaRPr lang="en-US" dirty="0"/>
          </a:p>
        </p:txBody>
      </p:sp>
    </p:spTree>
    <p:extLst>
      <p:ext uri="{BB962C8B-B14F-4D97-AF65-F5344CB8AC3E}">
        <p14:creationId xmlns:p14="http://schemas.microsoft.com/office/powerpoint/2010/main" val="540411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15</a:t>
            </a:fld>
            <a:endParaRPr lang="en-US" dirty="0"/>
          </a:p>
        </p:txBody>
      </p:sp>
    </p:spTree>
    <p:extLst>
      <p:ext uri="{BB962C8B-B14F-4D97-AF65-F5344CB8AC3E}">
        <p14:creationId xmlns:p14="http://schemas.microsoft.com/office/powerpoint/2010/main" val="1177615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16</a:t>
            </a:fld>
            <a:endParaRPr lang="en-US" dirty="0"/>
          </a:p>
        </p:txBody>
      </p:sp>
    </p:spTree>
    <p:extLst>
      <p:ext uri="{BB962C8B-B14F-4D97-AF65-F5344CB8AC3E}">
        <p14:creationId xmlns:p14="http://schemas.microsoft.com/office/powerpoint/2010/main" val="536616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17</a:t>
            </a:fld>
            <a:endParaRPr lang="en-US" dirty="0"/>
          </a:p>
        </p:txBody>
      </p:sp>
    </p:spTree>
    <p:extLst>
      <p:ext uri="{BB962C8B-B14F-4D97-AF65-F5344CB8AC3E}">
        <p14:creationId xmlns:p14="http://schemas.microsoft.com/office/powerpoint/2010/main" val="932406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1586949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394139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20</a:t>
            </a:fld>
            <a:endParaRPr lang="en-US" dirty="0"/>
          </a:p>
        </p:txBody>
      </p:sp>
    </p:spTree>
    <p:extLst>
      <p:ext uri="{BB962C8B-B14F-4D97-AF65-F5344CB8AC3E}">
        <p14:creationId xmlns:p14="http://schemas.microsoft.com/office/powerpoint/2010/main" val="2476641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21</a:t>
            </a:fld>
            <a:endParaRPr lang="en-US" dirty="0"/>
          </a:p>
        </p:txBody>
      </p:sp>
    </p:spTree>
    <p:extLst>
      <p:ext uri="{BB962C8B-B14F-4D97-AF65-F5344CB8AC3E}">
        <p14:creationId xmlns:p14="http://schemas.microsoft.com/office/powerpoint/2010/main" val="2222672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22</a:t>
            </a:fld>
            <a:endParaRPr lang="en-US" dirty="0"/>
          </a:p>
        </p:txBody>
      </p:sp>
    </p:spTree>
    <p:extLst>
      <p:ext uri="{BB962C8B-B14F-4D97-AF65-F5344CB8AC3E}">
        <p14:creationId xmlns:p14="http://schemas.microsoft.com/office/powerpoint/2010/main" val="20483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266430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397660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331039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201268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893736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3941125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1608570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12/17/2019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12/17/2019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6.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6.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6.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6.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6.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6.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jpe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6.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6.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6.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6.jp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jpg"/><Relationship Id="rId10" Type="http://schemas.microsoft.com/office/2007/relationships/diagramDrawing" Target="../diagrams/drawing1.xml"/><Relationship Id="rId4" Type="http://schemas.openxmlformats.org/officeDocument/2006/relationships/image" Target="../media/image6.jp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6.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6.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6.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49483"/>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483077"/>
            <a:ext cx="7197726" cy="2421464"/>
          </a:xfrm>
        </p:spPr>
        <p:txBody>
          <a:bodyPr>
            <a:normAutofit/>
          </a:bodyPr>
          <a:lstStyle/>
          <a:p>
            <a:r>
              <a:rPr lang="en-US" b="1" cap="none" dirty="0"/>
              <a:t>Smart Tank – IoT Project</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3953460"/>
            <a:ext cx="7197726" cy="1656230"/>
          </a:xfrm>
        </p:spPr>
        <p:txBody>
          <a:bodyPr>
            <a:normAutofit/>
          </a:bodyPr>
          <a:lstStyle/>
          <a:p>
            <a:r>
              <a:rPr lang="en-US" cap="none" dirty="0">
                <a:solidFill>
                  <a:schemeClr val="accent1">
                    <a:lumMod val="40000"/>
                    <a:lumOff val="60000"/>
                  </a:schemeClr>
                </a:solidFill>
              </a:rPr>
              <a:t>Computer Systems &amp; Networks Assignment 2</a:t>
            </a:r>
          </a:p>
          <a:p>
            <a:r>
              <a:rPr lang="en-US" cap="none" dirty="0">
                <a:solidFill>
                  <a:schemeClr val="accent1">
                    <a:lumMod val="40000"/>
                    <a:lumOff val="60000"/>
                  </a:schemeClr>
                </a:solidFill>
              </a:rPr>
              <a:t>HDIP in Computer Science</a:t>
            </a:r>
          </a:p>
          <a:p>
            <a:r>
              <a:rPr lang="en-US" cap="none" dirty="0">
                <a:solidFill>
                  <a:schemeClr val="accent1">
                    <a:lumMod val="40000"/>
                    <a:lumOff val="60000"/>
                  </a:schemeClr>
                </a:solidFill>
              </a:rPr>
              <a:t>WIT</a:t>
            </a:r>
          </a:p>
          <a:p>
            <a:r>
              <a:rPr lang="en-US" cap="none" dirty="0">
                <a:solidFill>
                  <a:schemeClr val="accent1">
                    <a:lumMod val="40000"/>
                    <a:lumOff val="60000"/>
                  </a:schemeClr>
                </a:solidFill>
              </a:rPr>
              <a:t>Israel Finnerty</a:t>
            </a:r>
          </a:p>
        </p:txBody>
      </p:sp>
      <p:pic>
        <p:nvPicPr>
          <p:cNvPr id="6" name="Picture 5" descr="A picture containing drawing, room&#10;&#10;Description automatically generated">
            <a:extLst>
              <a:ext uri="{FF2B5EF4-FFF2-40B4-BE49-F238E27FC236}">
                <a16:creationId xmlns:a16="http://schemas.microsoft.com/office/drawing/2014/main" id="{6B982773-8C33-416C-AB24-83527EB98F9D}"/>
              </a:ext>
            </a:extLst>
          </p:cNvPr>
          <p:cNvPicPr>
            <a:picLocks noChangeAspect="1"/>
          </p:cNvPicPr>
          <p:nvPr/>
        </p:nvPicPr>
        <p:blipFill>
          <a:blip r:embed="rId4"/>
          <a:stretch>
            <a:fillRect/>
          </a:stretch>
        </p:blipFill>
        <p:spPr>
          <a:xfrm>
            <a:off x="10023582" y="-49483"/>
            <a:ext cx="2273085" cy="1502969"/>
          </a:xfrm>
          <a:prstGeom prst="rect">
            <a:avLst/>
          </a:prstGeom>
          <a:effectLst>
            <a:softEdge rad="31750"/>
          </a:effectLst>
        </p:spPr>
      </p:pic>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36BA84-609A-4FEB-A1D4-887AB7279F87}"/>
              </a:ext>
            </a:extLst>
          </p:cNvPr>
          <p:cNvSpPr txBox="1">
            <a:spLocks/>
          </p:cNvSpPr>
          <p:nvPr/>
        </p:nvSpPr>
        <p:spPr>
          <a:xfrm>
            <a:off x="1339702" y="147627"/>
            <a:ext cx="10217889" cy="1215376"/>
          </a:xfrm>
          <a:prstGeom prst="rect">
            <a:avLst/>
          </a:prstGeom>
          <a:effectLst/>
        </p:spPr>
        <p:txBody>
          <a:bodyPr vert="horz" lIns="91440" tIns="45720" rIns="91440" bIns="45720" rtlCol="0" anchor="ctr">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cap="none" dirty="0"/>
              <a:t>Final Pictorial Information Flow Representation</a:t>
            </a:r>
          </a:p>
        </p:txBody>
      </p:sp>
      <p:pic>
        <p:nvPicPr>
          <p:cNvPr id="2" name="Picture 1">
            <a:extLst>
              <a:ext uri="{FF2B5EF4-FFF2-40B4-BE49-F238E27FC236}">
                <a16:creationId xmlns:a16="http://schemas.microsoft.com/office/drawing/2014/main" id="{46A6FEA2-C610-4B87-B047-1D19D685F967}"/>
              </a:ext>
            </a:extLst>
          </p:cNvPr>
          <p:cNvPicPr>
            <a:picLocks noChangeAspect="1"/>
          </p:cNvPicPr>
          <p:nvPr/>
        </p:nvPicPr>
        <p:blipFill>
          <a:blip r:embed="rId4"/>
          <a:stretch>
            <a:fillRect/>
          </a:stretch>
        </p:blipFill>
        <p:spPr>
          <a:xfrm>
            <a:off x="-52647" y="1215097"/>
            <a:ext cx="12244647" cy="5642903"/>
          </a:xfrm>
          <a:prstGeom prst="rect">
            <a:avLst/>
          </a:prstGeom>
        </p:spPr>
      </p:pic>
    </p:spTree>
    <p:extLst>
      <p:ext uri="{BB962C8B-B14F-4D97-AF65-F5344CB8AC3E}">
        <p14:creationId xmlns:p14="http://schemas.microsoft.com/office/powerpoint/2010/main" val="2510279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Title 1">
            <a:extLst>
              <a:ext uri="{FF2B5EF4-FFF2-40B4-BE49-F238E27FC236}">
                <a16:creationId xmlns:a16="http://schemas.microsoft.com/office/drawing/2014/main" id="{86257E03-A2D0-422A-87B9-9A79B8F77441}"/>
              </a:ext>
            </a:extLst>
          </p:cNvPr>
          <p:cNvSpPr txBox="1">
            <a:spLocks/>
          </p:cNvSpPr>
          <p:nvPr/>
        </p:nvSpPr>
        <p:spPr>
          <a:xfrm>
            <a:off x="423364" y="157952"/>
            <a:ext cx="7652124" cy="10355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t>Developed Python Knowledge</a:t>
            </a:r>
          </a:p>
        </p:txBody>
      </p:sp>
      <p:pic>
        <p:nvPicPr>
          <p:cNvPr id="5" name="Picture 4">
            <a:extLst>
              <a:ext uri="{FF2B5EF4-FFF2-40B4-BE49-F238E27FC236}">
                <a16:creationId xmlns:a16="http://schemas.microsoft.com/office/drawing/2014/main" id="{6B8E6ACE-B6A6-4F42-9C4D-C9276AD43F65}"/>
              </a:ext>
            </a:extLst>
          </p:cNvPr>
          <p:cNvPicPr>
            <a:picLocks noChangeAspect="1"/>
          </p:cNvPicPr>
          <p:nvPr/>
        </p:nvPicPr>
        <p:blipFill>
          <a:blip r:embed="rId6"/>
          <a:stretch>
            <a:fillRect/>
          </a:stretch>
        </p:blipFill>
        <p:spPr>
          <a:xfrm>
            <a:off x="88212" y="1781621"/>
            <a:ext cx="9703299" cy="4813547"/>
          </a:xfrm>
          <a:prstGeom prst="rect">
            <a:avLst/>
          </a:prstGeom>
        </p:spPr>
      </p:pic>
    </p:spTree>
    <p:extLst>
      <p:ext uri="{BB962C8B-B14F-4D97-AF65-F5344CB8AC3E}">
        <p14:creationId xmlns:p14="http://schemas.microsoft.com/office/powerpoint/2010/main" val="272189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Title 1">
            <a:extLst>
              <a:ext uri="{FF2B5EF4-FFF2-40B4-BE49-F238E27FC236}">
                <a16:creationId xmlns:a16="http://schemas.microsoft.com/office/drawing/2014/main" id="{86257E03-A2D0-422A-87B9-9A79B8F77441}"/>
              </a:ext>
            </a:extLst>
          </p:cNvPr>
          <p:cNvSpPr txBox="1">
            <a:spLocks/>
          </p:cNvSpPr>
          <p:nvPr/>
        </p:nvSpPr>
        <p:spPr>
          <a:xfrm>
            <a:off x="423364" y="157952"/>
            <a:ext cx="8679264" cy="10355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t>Used Python Scripting to Write to </a:t>
            </a:r>
            <a:r>
              <a:rPr lang="en-US" cap="none" dirty="0" err="1"/>
              <a:t>ThingSpeak</a:t>
            </a:r>
            <a:endParaRPr lang="en-US" cap="none" dirty="0"/>
          </a:p>
        </p:txBody>
      </p:sp>
      <p:pic>
        <p:nvPicPr>
          <p:cNvPr id="2" name="Picture 1">
            <a:extLst>
              <a:ext uri="{FF2B5EF4-FFF2-40B4-BE49-F238E27FC236}">
                <a16:creationId xmlns:a16="http://schemas.microsoft.com/office/drawing/2014/main" id="{F4135184-D26F-4BA6-9BBC-0D636A76F8B7}"/>
              </a:ext>
            </a:extLst>
          </p:cNvPr>
          <p:cNvPicPr>
            <a:picLocks noChangeAspect="1"/>
          </p:cNvPicPr>
          <p:nvPr/>
        </p:nvPicPr>
        <p:blipFill>
          <a:blip r:embed="rId6"/>
          <a:stretch>
            <a:fillRect/>
          </a:stretch>
        </p:blipFill>
        <p:spPr>
          <a:xfrm>
            <a:off x="199906" y="994863"/>
            <a:ext cx="9214324" cy="5861351"/>
          </a:xfrm>
          <a:prstGeom prst="rect">
            <a:avLst/>
          </a:prstGeom>
        </p:spPr>
      </p:pic>
    </p:spTree>
    <p:extLst>
      <p:ext uri="{BB962C8B-B14F-4D97-AF65-F5344CB8AC3E}">
        <p14:creationId xmlns:p14="http://schemas.microsoft.com/office/powerpoint/2010/main" val="1589137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Title 1">
            <a:extLst>
              <a:ext uri="{FF2B5EF4-FFF2-40B4-BE49-F238E27FC236}">
                <a16:creationId xmlns:a16="http://schemas.microsoft.com/office/drawing/2014/main" id="{86257E03-A2D0-422A-87B9-9A79B8F77441}"/>
              </a:ext>
            </a:extLst>
          </p:cNvPr>
          <p:cNvSpPr txBox="1">
            <a:spLocks/>
          </p:cNvSpPr>
          <p:nvPr/>
        </p:nvSpPr>
        <p:spPr>
          <a:xfrm>
            <a:off x="423364" y="-106371"/>
            <a:ext cx="7652124" cy="10355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t>Configured IoT Platform – Thing Speak</a:t>
            </a:r>
          </a:p>
        </p:txBody>
      </p:sp>
      <p:pic>
        <p:nvPicPr>
          <p:cNvPr id="3" name="Picture 2" descr="A screenshot of a cell phone&#10;&#10;Description automatically generated">
            <a:extLst>
              <a:ext uri="{FF2B5EF4-FFF2-40B4-BE49-F238E27FC236}">
                <a16:creationId xmlns:a16="http://schemas.microsoft.com/office/drawing/2014/main" id="{4D9FF14D-9B18-4292-9EFD-57E26821EA36}"/>
              </a:ext>
            </a:extLst>
          </p:cNvPr>
          <p:cNvPicPr>
            <a:picLocks noChangeAspect="1"/>
          </p:cNvPicPr>
          <p:nvPr/>
        </p:nvPicPr>
        <p:blipFill>
          <a:blip r:embed="rId6"/>
          <a:stretch>
            <a:fillRect/>
          </a:stretch>
        </p:blipFill>
        <p:spPr>
          <a:xfrm>
            <a:off x="6811734" y="970144"/>
            <a:ext cx="4292821" cy="570259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8051B0B-E672-4B6D-95B8-C44F06964A04}"/>
              </a:ext>
            </a:extLst>
          </p:cNvPr>
          <p:cNvPicPr>
            <a:picLocks noChangeAspect="1"/>
          </p:cNvPicPr>
          <p:nvPr/>
        </p:nvPicPr>
        <p:blipFill>
          <a:blip r:embed="rId7"/>
          <a:stretch>
            <a:fillRect/>
          </a:stretch>
        </p:blipFill>
        <p:spPr>
          <a:xfrm>
            <a:off x="423364" y="929208"/>
            <a:ext cx="5588287" cy="5397777"/>
          </a:xfrm>
          <a:prstGeom prst="rect">
            <a:avLst/>
          </a:prstGeom>
        </p:spPr>
      </p:pic>
    </p:spTree>
    <p:extLst>
      <p:ext uri="{BB962C8B-B14F-4D97-AF65-F5344CB8AC3E}">
        <p14:creationId xmlns:p14="http://schemas.microsoft.com/office/powerpoint/2010/main" val="2299330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Title 1">
            <a:extLst>
              <a:ext uri="{FF2B5EF4-FFF2-40B4-BE49-F238E27FC236}">
                <a16:creationId xmlns:a16="http://schemas.microsoft.com/office/drawing/2014/main" id="{86257E03-A2D0-422A-87B9-9A79B8F77441}"/>
              </a:ext>
            </a:extLst>
          </p:cNvPr>
          <p:cNvSpPr txBox="1">
            <a:spLocks/>
          </p:cNvSpPr>
          <p:nvPr/>
        </p:nvSpPr>
        <p:spPr>
          <a:xfrm>
            <a:off x="423364" y="-106371"/>
            <a:ext cx="8679264" cy="1035579"/>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t>Developed the Website and deployed using FTP</a:t>
            </a:r>
          </a:p>
        </p:txBody>
      </p:sp>
      <p:pic>
        <p:nvPicPr>
          <p:cNvPr id="6" name="Picture 5" descr="A screenshot of a cell phone&#10;&#10;Description automatically generated">
            <a:extLst>
              <a:ext uri="{FF2B5EF4-FFF2-40B4-BE49-F238E27FC236}">
                <a16:creationId xmlns:a16="http://schemas.microsoft.com/office/drawing/2014/main" id="{6384E2BB-D241-4DA9-9C6B-165026060E78}"/>
              </a:ext>
            </a:extLst>
          </p:cNvPr>
          <p:cNvPicPr>
            <a:picLocks noChangeAspect="1"/>
          </p:cNvPicPr>
          <p:nvPr/>
        </p:nvPicPr>
        <p:blipFill>
          <a:blip r:embed="rId6"/>
          <a:stretch>
            <a:fillRect/>
          </a:stretch>
        </p:blipFill>
        <p:spPr>
          <a:xfrm>
            <a:off x="5307724" y="4600348"/>
            <a:ext cx="6881101" cy="2279183"/>
          </a:xfrm>
          <a:prstGeom prst="rect">
            <a:avLst/>
          </a:prstGeom>
        </p:spPr>
      </p:pic>
      <p:pic>
        <p:nvPicPr>
          <p:cNvPr id="7" name="Picture 6">
            <a:extLst>
              <a:ext uri="{FF2B5EF4-FFF2-40B4-BE49-F238E27FC236}">
                <a16:creationId xmlns:a16="http://schemas.microsoft.com/office/drawing/2014/main" id="{3018550E-5ED1-4837-9F95-68BA5CF55A67}"/>
              </a:ext>
            </a:extLst>
          </p:cNvPr>
          <p:cNvPicPr>
            <a:picLocks noChangeAspect="1"/>
          </p:cNvPicPr>
          <p:nvPr/>
        </p:nvPicPr>
        <p:blipFill>
          <a:blip r:embed="rId7"/>
          <a:stretch>
            <a:fillRect/>
          </a:stretch>
        </p:blipFill>
        <p:spPr>
          <a:xfrm>
            <a:off x="0" y="898290"/>
            <a:ext cx="9314121" cy="3792635"/>
          </a:xfrm>
          <a:prstGeom prst="rect">
            <a:avLst/>
          </a:prstGeom>
        </p:spPr>
      </p:pic>
    </p:spTree>
    <p:extLst>
      <p:ext uri="{BB962C8B-B14F-4D97-AF65-F5344CB8AC3E}">
        <p14:creationId xmlns:p14="http://schemas.microsoft.com/office/powerpoint/2010/main" val="3634141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Title 1">
            <a:extLst>
              <a:ext uri="{FF2B5EF4-FFF2-40B4-BE49-F238E27FC236}">
                <a16:creationId xmlns:a16="http://schemas.microsoft.com/office/drawing/2014/main" id="{86257E03-A2D0-422A-87B9-9A79B8F77441}"/>
              </a:ext>
            </a:extLst>
          </p:cNvPr>
          <p:cNvSpPr txBox="1">
            <a:spLocks/>
          </p:cNvSpPr>
          <p:nvPr/>
        </p:nvSpPr>
        <p:spPr>
          <a:xfrm>
            <a:off x="423364" y="174675"/>
            <a:ext cx="7652124" cy="10355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t>Learning PHP and Connecting to SQL</a:t>
            </a:r>
          </a:p>
        </p:txBody>
      </p:sp>
      <p:pic>
        <p:nvPicPr>
          <p:cNvPr id="6" name="Picture 5" descr="A screenshot of a cell phone&#10;&#10;Description automatically generated">
            <a:extLst>
              <a:ext uri="{FF2B5EF4-FFF2-40B4-BE49-F238E27FC236}">
                <a16:creationId xmlns:a16="http://schemas.microsoft.com/office/drawing/2014/main" id="{D004DE43-BC65-4CD8-AA42-C47042C145F7}"/>
              </a:ext>
            </a:extLst>
          </p:cNvPr>
          <p:cNvPicPr>
            <a:picLocks noChangeAspect="1"/>
          </p:cNvPicPr>
          <p:nvPr/>
        </p:nvPicPr>
        <p:blipFill>
          <a:blip r:embed="rId6"/>
          <a:stretch>
            <a:fillRect/>
          </a:stretch>
        </p:blipFill>
        <p:spPr>
          <a:xfrm>
            <a:off x="0" y="1647355"/>
            <a:ext cx="9414230" cy="5208859"/>
          </a:xfrm>
          <a:prstGeom prst="rect">
            <a:avLst/>
          </a:prstGeom>
        </p:spPr>
      </p:pic>
    </p:spTree>
    <p:extLst>
      <p:ext uri="{BB962C8B-B14F-4D97-AF65-F5344CB8AC3E}">
        <p14:creationId xmlns:p14="http://schemas.microsoft.com/office/powerpoint/2010/main" val="61872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70963" y="-39365"/>
            <a:ext cx="6962043" cy="1035579"/>
          </a:xfrm>
        </p:spPr>
        <p:txBody>
          <a:bodyPr vert="horz" lIns="91440" tIns="45720" rIns="91440" bIns="45720" rtlCol="0" anchor="ctr">
            <a:normAutofit/>
          </a:bodyPr>
          <a:lstStyle/>
          <a:p>
            <a:r>
              <a:rPr lang="en-US" cap="none" dirty="0"/>
              <a:t>Provisioned DB Server using Vagrant</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descr="A screenshot of a cell phone&#10;&#10;Description automatically generated">
            <a:extLst>
              <a:ext uri="{FF2B5EF4-FFF2-40B4-BE49-F238E27FC236}">
                <a16:creationId xmlns:a16="http://schemas.microsoft.com/office/drawing/2014/main" id="{6D46C01C-9B06-48CF-A071-F26C551DF2B1}"/>
              </a:ext>
            </a:extLst>
          </p:cNvPr>
          <p:cNvPicPr>
            <a:picLocks noChangeAspect="1"/>
          </p:cNvPicPr>
          <p:nvPr/>
        </p:nvPicPr>
        <p:blipFill>
          <a:blip r:embed="rId6"/>
          <a:stretch>
            <a:fillRect/>
          </a:stretch>
        </p:blipFill>
        <p:spPr>
          <a:xfrm>
            <a:off x="92288" y="760970"/>
            <a:ext cx="7380567" cy="452861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8D2DAE9-3A58-49E5-BDC6-49B952DACBC4}"/>
              </a:ext>
            </a:extLst>
          </p:cNvPr>
          <p:cNvPicPr>
            <a:picLocks noChangeAspect="1"/>
          </p:cNvPicPr>
          <p:nvPr/>
        </p:nvPicPr>
        <p:blipFill>
          <a:blip r:embed="rId7"/>
          <a:stretch>
            <a:fillRect/>
          </a:stretch>
        </p:blipFill>
        <p:spPr>
          <a:xfrm>
            <a:off x="4929234" y="4004101"/>
            <a:ext cx="7259591" cy="2846271"/>
          </a:xfrm>
          <a:prstGeom prst="rect">
            <a:avLst/>
          </a:prstGeom>
        </p:spPr>
      </p:pic>
    </p:spTree>
    <p:extLst>
      <p:ext uri="{BB962C8B-B14F-4D97-AF65-F5344CB8AC3E}">
        <p14:creationId xmlns:p14="http://schemas.microsoft.com/office/powerpoint/2010/main" val="21161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descr="A screenshot of a computer&#10;&#10;Description automatically generated">
            <a:extLst>
              <a:ext uri="{FF2B5EF4-FFF2-40B4-BE49-F238E27FC236}">
                <a16:creationId xmlns:a16="http://schemas.microsoft.com/office/drawing/2014/main" id="{FF126B83-8B1F-462B-BA26-6B53484AEB09}"/>
              </a:ext>
            </a:extLst>
          </p:cNvPr>
          <p:cNvPicPr>
            <a:picLocks noChangeAspect="1"/>
          </p:cNvPicPr>
          <p:nvPr/>
        </p:nvPicPr>
        <p:blipFill>
          <a:blip r:embed="rId6"/>
          <a:stretch>
            <a:fillRect/>
          </a:stretch>
        </p:blipFill>
        <p:spPr>
          <a:xfrm>
            <a:off x="-6037" y="822837"/>
            <a:ext cx="9408193" cy="335651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0B9E913-8B3B-4942-ABA6-70EE9E2F31FF}"/>
              </a:ext>
            </a:extLst>
          </p:cNvPr>
          <p:cNvPicPr>
            <a:picLocks noChangeAspect="1"/>
          </p:cNvPicPr>
          <p:nvPr/>
        </p:nvPicPr>
        <p:blipFill>
          <a:blip r:embed="rId7"/>
          <a:stretch>
            <a:fillRect/>
          </a:stretch>
        </p:blipFill>
        <p:spPr>
          <a:xfrm>
            <a:off x="-6037" y="4039674"/>
            <a:ext cx="7436516" cy="2816540"/>
          </a:xfrm>
          <a:prstGeom prst="rect">
            <a:avLst/>
          </a:prstGeom>
        </p:spPr>
      </p:pic>
      <p:sp>
        <p:nvSpPr>
          <p:cNvPr id="13" name="Title 1">
            <a:extLst>
              <a:ext uri="{FF2B5EF4-FFF2-40B4-BE49-F238E27FC236}">
                <a16:creationId xmlns:a16="http://schemas.microsoft.com/office/drawing/2014/main" id="{86257E03-A2D0-422A-87B9-9A79B8F77441}"/>
              </a:ext>
            </a:extLst>
          </p:cNvPr>
          <p:cNvSpPr txBox="1">
            <a:spLocks/>
          </p:cNvSpPr>
          <p:nvPr/>
        </p:nvSpPr>
        <p:spPr>
          <a:xfrm>
            <a:off x="423364" y="-106371"/>
            <a:ext cx="5644466" cy="10355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t>Connecting to VM DB Server</a:t>
            </a:r>
          </a:p>
        </p:txBody>
      </p:sp>
      <p:pic>
        <p:nvPicPr>
          <p:cNvPr id="16" name="Picture 15" descr="A screenshot of a computer&#10;&#10;Description automatically generated">
            <a:extLst>
              <a:ext uri="{FF2B5EF4-FFF2-40B4-BE49-F238E27FC236}">
                <a16:creationId xmlns:a16="http://schemas.microsoft.com/office/drawing/2014/main" id="{264094E7-34BA-4FEF-A2A6-36123C42430C}"/>
              </a:ext>
            </a:extLst>
          </p:cNvPr>
          <p:cNvPicPr>
            <a:picLocks noChangeAspect="1"/>
          </p:cNvPicPr>
          <p:nvPr/>
        </p:nvPicPr>
        <p:blipFill>
          <a:blip r:embed="rId8"/>
          <a:stretch>
            <a:fillRect/>
          </a:stretch>
        </p:blipFill>
        <p:spPr>
          <a:xfrm>
            <a:off x="4440991" y="1732720"/>
            <a:ext cx="7436232" cy="1397072"/>
          </a:xfrm>
          <a:prstGeom prst="rect">
            <a:avLst/>
          </a:prstGeom>
        </p:spPr>
      </p:pic>
    </p:spTree>
    <p:extLst>
      <p:ext uri="{BB962C8B-B14F-4D97-AF65-F5344CB8AC3E}">
        <p14:creationId xmlns:p14="http://schemas.microsoft.com/office/powerpoint/2010/main" val="138901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5EA93C32-D6A8-4FB5-BA44-086C1D4DFE1E}"/>
              </a:ext>
            </a:extLst>
          </p:cNvPr>
          <p:cNvPicPr>
            <a:picLocks noChangeAspect="1"/>
          </p:cNvPicPr>
          <p:nvPr/>
        </p:nvPicPr>
        <p:blipFill>
          <a:blip r:embed="rId6"/>
          <a:stretch>
            <a:fillRect/>
          </a:stretch>
        </p:blipFill>
        <p:spPr>
          <a:xfrm>
            <a:off x="-49588" y="1646505"/>
            <a:ext cx="8598028" cy="1035579"/>
          </a:xfrm>
          <a:prstGeom prst="rect">
            <a:avLst/>
          </a:prstGeom>
        </p:spPr>
      </p:pic>
      <p:sp>
        <p:nvSpPr>
          <p:cNvPr id="13" name="Title 1">
            <a:extLst>
              <a:ext uri="{FF2B5EF4-FFF2-40B4-BE49-F238E27FC236}">
                <a16:creationId xmlns:a16="http://schemas.microsoft.com/office/drawing/2014/main" id="{86257E03-A2D0-422A-87B9-9A79B8F77441}"/>
              </a:ext>
            </a:extLst>
          </p:cNvPr>
          <p:cNvSpPr txBox="1">
            <a:spLocks/>
          </p:cNvSpPr>
          <p:nvPr/>
        </p:nvSpPr>
        <p:spPr>
          <a:xfrm>
            <a:off x="423364" y="-106371"/>
            <a:ext cx="7652124" cy="1035579"/>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t>Troubleshooting VM DB Connection Issues</a:t>
            </a:r>
          </a:p>
        </p:txBody>
      </p:sp>
      <p:pic>
        <p:nvPicPr>
          <p:cNvPr id="18" name="Picture 17" descr="A screenshot of a social media post&#10;&#10;Description automatically generated">
            <a:extLst>
              <a:ext uri="{FF2B5EF4-FFF2-40B4-BE49-F238E27FC236}">
                <a16:creationId xmlns:a16="http://schemas.microsoft.com/office/drawing/2014/main" id="{FDE322A2-E6A6-4192-820F-738D2D5414EF}"/>
              </a:ext>
            </a:extLst>
          </p:cNvPr>
          <p:cNvPicPr>
            <a:picLocks noChangeAspect="1"/>
          </p:cNvPicPr>
          <p:nvPr/>
        </p:nvPicPr>
        <p:blipFill>
          <a:blip r:embed="rId7"/>
          <a:stretch>
            <a:fillRect/>
          </a:stretch>
        </p:blipFill>
        <p:spPr>
          <a:xfrm>
            <a:off x="0" y="3632034"/>
            <a:ext cx="8541189" cy="3225966"/>
          </a:xfrm>
          <a:prstGeom prst="rect">
            <a:avLst/>
          </a:prstGeom>
        </p:spPr>
      </p:pic>
    </p:spTree>
    <p:extLst>
      <p:ext uri="{BB962C8B-B14F-4D97-AF65-F5344CB8AC3E}">
        <p14:creationId xmlns:p14="http://schemas.microsoft.com/office/powerpoint/2010/main" val="35841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Title 1">
            <a:extLst>
              <a:ext uri="{FF2B5EF4-FFF2-40B4-BE49-F238E27FC236}">
                <a16:creationId xmlns:a16="http://schemas.microsoft.com/office/drawing/2014/main" id="{86257E03-A2D0-422A-87B9-9A79B8F77441}"/>
              </a:ext>
            </a:extLst>
          </p:cNvPr>
          <p:cNvSpPr txBox="1">
            <a:spLocks/>
          </p:cNvSpPr>
          <p:nvPr/>
        </p:nvSpPr>
        <p:spPr>
          <a:xfrm>
            <a:off x="423364" y="0"/>
            <a:ext cx="7652124" cy="10355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t>Using Remote Cloud SQL DB Server</a:t>
            </a:r>
          </a:p>
        </p:txBody>
      </p:sp>
      <p:pic>
        <p:nvPicPr>
          <p:cNvPr id="2" name="Picture 1">
            <a:extLst>
              <a:ext uri="{FF2B5EF4-FFF2-40B4-BE49-F238E27FC236}">
                <a16:creationId xmlns:a16="http://schemas.microsoft.com/office/drawing/2014/main" id="{3D698B3B-E6F2-447B-BBCC-EB9DD73A985F}"/>
              </a:ext>
            </a:extLst>
          </p:cNvPr>
          <p:cNvPicPr>
            <a:picLocks noChangeAspect="1"/>
          </p:cNvPicPr>
          <p:nvPr/>
        </p:nvPicPr>
        <p:blipFill>
          <a:blip r:embed="rId6"/>
          <a:stretch>
            <a:fillRect/>
          </a:stretch>
        </p:blipFill>
        <p:spPr>
          <a:xfrm>
            <a:off x="0" y="1591793"/>
            <a:ext cx="11824308" cy="5264421"/>
          </a:xfrm>
          <a:prstGeom prst="rect">
            <a:avLst/>
          </a:prstGeom>
        </p:spPr>
      </p:pic>
    </p:spTree>
    <p:extLst>
      <p:ext uri="{BB962C8B-B14F-4D97-AF65-F5344CB8AC3E}">
        <p14:creationId xmlns:p14="http://schemas.microsoft.com/office/powerpoint/2010/main" val="892024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223464" y="65327"/>
            <a:ext cx="6143423" cy="1456267"/>
          </a:xfrm>
        </p:spPr>
        <p:txBody>
          <a:bodyPr>
            <a:normAutofit/>
          </a:bodyPr>
          <a:lstStyle/>
          <a:p>
            <a:r>
              <a:rPr lang="en-GB" sz="4400" cap="none" dirty="0"/>
              <a:t>Smart Tank</a:t>
            </a:r>
            <a:br>
              <a:rPr lang="en-GB" cap="none" dirty="0"/>
            </a:br>
            <a:r>
              <a:rPr lang="en-GB" sz="2800" cap="none" dirty="0"/>
              <a:t>Never run out of oil again!</a:t>
            </a:r>
            <a:endParaRPr lang="ru-RU" cap="none"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extBox 5">
            <a:extLst>
              <a:ext uri="{FF2B5EF4-FFF2-40B4-BE49-F238E27FC236}">
                <a16:creationId xmlns:a16="http://schemas.microsoft.com/office/drawing/2014/main" id="{F0A83EF3-41D7-4DD9-A49C-880E9D5A3F4C}"/>
              </a:ext>
            </a:extLst>
          </p:cNvPr>
          <p:cNvSpPr txBox="1"/>
          <p:nvPr/>
        </p:nvSpPr>
        <p:spPr>
          <a:xfrm>
            <a:off x="238663" y="1401408"/>
            <a:ext cx="7345332" cy="3970318"/>
          </a:xfrm>
          <a:prstGeom prst="rect">
            <a:avLst/>
          </a:prstGeom>
          <a:noFill/>
        </p:spPr>
        <p:txBody>
          <a:bodyPr wrap="square" rtlCol="0">
            <a:spAutoFit/>
          </a:bodyPr>
          <a:lstStyle/>
          <a:p>
            <a:pPr algn="just"/>
            <a:r>
              <a:rPr lang="en-GB" dirty="0"/>
              <a:t>Smart Tank takes accurate readings from your oil tank and relays them directly to your dashboard on our website. </a:t>
            </a:r>
            <a:r>
              <a:rPr lang="en-GB" dirty="0" err="1"/>
              <a:t>SmartTank</a:t>
            </a:r>
            <a:r>
              <a:rPr lang="en-GB" dirty="0"/>
              <a:t> will notify by email and Twitter when your oil is running low. You will be prompted to request oil refill quotes from your local oil providers via your dashboard. </a:t>
            </a:r>
          </a:p>
          <a:p>
            <a:pPr algn="just"/>
            <a:endParaRPr lang="en-GB" dirty="0"/>
          </a:p>
          <a:p>
            <a:pPr algn="just"/>
            <a:r>
              <a:rPr lang="en-GB" dirty="0"/>
              <a:t>If you have smart heating technology Smart Tank will also disable your heating until your tank has adequate levels of heating oil avoiding air locks and avoiding the need to bleed the boiler. </a:t>
            </a:r>
            <a:endParaRPr lang="en-ZM" dirty="0"/>
          </a:p>
          <a:p>
            <a:pPr algn="just"/>
            <a:endParaRPr lang="en-GB" dirty="0"/>
          </a:p>
          <a:p>
            <a:pPr algn="just"/>
            <a:r>
              <a:rPr lang="en-GB" dirty="0"/>
              <a:t>Smart Tank can be retro fitted to any existing oil tank or added to the factory design of new oil tanks.</a:t>
            </a:r>
          </a:p>
          <a:p>
            <a:endParaRPr lang="en-ZM" dirty="0"/>
          </a:p>
          <a:p>
            <a:pPr algn="ctr"/>
            <a:r>
              <a:rPr lang="en-GB" dirty="0"/>
              <a:t>“Smart Tank – taking the stress out of oil heating”</a:t>
            </a:r>
            <a:endParaRPr lang="en-ZM" dirty="0"/>
          </a:p>
          <a:p>
            <a:endParaRPr lang="en-ZM" dirty="0"/>
          </a:p>
        </p:txBody>
      </p:sp>
      <p:pic>
        <p:nvPicPr>
          <p:cNvPr id="168" name="Picture 167" descr="A picture containing drawing, room&#10;&#10;Description automatically generated">
            <a:extLst>
              <a:ext uri="{FF2B5EF4-FFF2-40B4-BE49-F238E27FC236}">
                <a16:creationId xmlns:a16="http://schemas.microsoft.com/office/drawing/2014/main" id="{2E87EB68-321A-4FED-A199-8448792A8AD4}"/>
              </a:ext>
            </a:extLst>
          </p:cNvPr>
          <p:cNvPicPr>
            <a:picLocks noChangeAspect="1"/>
          </p:cNvPicPr>
          <p:nvPr/>
        </p:nvPicPr>
        <p:blipFill>
          <a:blip r:embed="rId6"/>
          <a:stretch>
            <a:fillRect/>
          </a:stretch>
        </p:blipFill>
        <p:spPr>
          <a:xfrm>
            <a:off x="-68770" y="5700428"/>
            <a:ext cx="1809777" cy="1196629"/>
          </a:xfrm>
          <a:prstGeom prst="rect">
            <a:avLst/>
          </a:prstGeom>
          <a:effectLst>
            <a:softEdge rad="31750"/>
          </a:effectLst>
        </p:spPr>
      </p:pic>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3" name="Title 1">
            <a:extLst>
              <a:ext uri="{FF2B5EF4-FFF2-40B4-BE49-F238E27FC236}">
                <a16:creationId xmlns:a16="http://schemas.microsoft.com/office/drawing/2014/main" id="{86257E03-A2D0-422A-87B9-9A79B8F77441}"/>
              </a:ext>
            </a:extLst>
          </p:cNvPr>
          <p:cNvSpPr txBox="1">
            <a:spLocks/>
          </p:cNvSpPr>
          <p:nvPr/>
        </p:nvSpPr>
        <p:spPr>
          <a:xfrm>
            <a:off x="423364" y="174675"/>
            <a:ext cx="8912022" cy="10355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t>Connected Website to Cloud SQL DB using PHP</a:t>
            </a:r>
          </a:p>
        </p:txBody>
      </p:sp>
      <p:pic>
        <p:nvPicPr>
          <p:cNvPr id="2" name="Picture 1">
            <a:extLst>
              <a:ext uri="{FF2B5EF4-FFF2-40B4-BE49-F238E27FC236}">
                <a16:creationId xmlns:a16="http://schemas.microsoft.com/office/drawing/2014/main" id="{72E3E36B-5A86-4A3F-BAEF-F4CB84FE8D80}"/>
              </a:ext>
            </a:extLst>
          </p:cNvPr>
          <p:cNvPicPr>
            <a:picLocks noChangeAspect="1"/>
          </p:cNvPicPr>
          <p:nvPr/>
        </p:nvPicPr>
        <p:blipFill>
          <a:blip r:embed="rId6"/>
          <a:stretch>
            <a:fillRect/>
          </a:stretch>
        </p:blipFill>
        <p:spPr>
          <a:xfrm>
            <a:off x="0" y="1520575"/>
            <a:ext cx="11366205" cy="5415627"/>
          </a:xfrm>
          <a:prstGeom prst="rect">
            <a:avLst/>
          </a:prstGeom>
        </p:spPr>
      </p:pic>
    </p:spTree>
    <p:extLst>
      <p:ext uri="{BB962C8B-B14F-4D97-AF65-F5344CB8AC3E}">
        <p14:creationId xmlns:p14="http://schemas.microsoft.com/office/powerpoint/2010/main" val="3238381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1200" y="0"/>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24831" y="208384"/>
            <a:ext cx="5584152" cy="763055"/>
          </a:xfrm>
        </p:spPr>
        <p:txBody>
          <a:bodyPr vert="horz" lIns="91440" tIns="45720" rIns="91440" bIns="45720" rtlCol="0" anchor="ctr">
            <a:normAutofit fontScale="90000"/>
          </a:bodyPr>
          <a:lstStyle/>
          <a:p>
            <a:r>
              <a:rPr lang="en-US" sz="4800" b="1" cap="none" dirty="0"/>
              <a:t>Learning</a:t>
            </a:r>
          </a:p>
        </p:txBody>
      </p:sp>
      <p:sp>
        <p:nvSpPr>
          <p:cNvPr id="8" name="Title 1">
            <a:extLst>
              <a:ext uri="{FF2B5EF4-FFF2-40B4-BE49-F238E27FC236}">
                <a16:creationId xmlns:a16="http://schemas.microsoft.com/office/drawing/2014/main" id="{7A5758C5-67CC-4881-803C-BA0BCB008E93}"/>
              </a:ext>
            </a:extLst>
          </p:cNvPr>
          <p:cNvSpPr txBox="1">
            <a:spLocks/>
          </p:cNvSpPr>
          <p:nvPr/>
        </p:nvSpPr>
        <p:spPr>
          <a:xfrm>
            <a:off x="3457273" y="3146104"/>
            <a:ext cx="5584152" cy="778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PHP is cumbersome but effective with SQL.</a:t>
            </a:r>
          </a:p>
        </p:txBody>
      </p:sp>
      <p:sp>
        <p:nvSpPr>
          <p:cNvPr id="10" name="Title 1">
            <a:extLst>
              <a:ext uri="{FF2B5EF4-FFF2-40B4-BE49-F238E27FC236}">
                <a16:creationId xmlns:a16="http://schemas.microsoft.com/office/drawing/2014/main" id="{0A177C56-61F9-4168-94DB-6804F50F6FB0}"/>
              </a:ext>
            </a:extLst>
          </p:cNvPr>
          <p:cNvSpPr txBox="1">
            <a:spLocks/>
          </p:cNvSpPr>
          <p:nvPr/>
        </p:nvSpPr>
        <p:spPr>
          <a:xfrm>
            <a:off x="4112993" y="1461699"/>
            <a:ext cx="4544145" cy="778839"/>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IoT and Cloud based platforms make life easier. </a:t>
            </a:r>
          </a:p>
        </p:txBody>
      </p:sp>
      <p:sp>
        <p:nvSpPr>
          <p:cNvPr id="11" name="Title 1">
            <a:extLst>
              <a:ext uri="{FF2B5EF4-FFF2-40B4-BE49-F238E27FC236}">
                <a16:creationId xmlns:a16="http://schemas.microsoft.com/office/drawing/2014/main" id="{9AA4F181-FE94-4D00-84EE-C33E474974DF}"/>
              </a:ext>
            </a:extLst>
          </p:cNvPr>
          <p:cNvSpPr txBox="1">
            <a:spLocks/>
          </p:cNvSpPr>
          <p:nvPr/>
        </p:nvSpPr>
        <p:spPr>
          <a:xfrm>
            <a:off x="4112993" y="4681504"/>
            <a:ext cx="4951132" cy="778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Python is an efficient language.</a:t>
            </a:r>
          </a:p>
        </p:txBody>
      </p:sp>
      <p:sp>
        <p:nvSpPr>
          <p:cNvPr id="12" name="Title 1">
            <a:extLst>
              <a:ext uri="{FF2B5EF4-FFF2-40B4-BE49-F238E27FC236}">
                <a16:creationId xmlns:a16="http://schemas.microsoft.com/office/drawing/2014/main" id="{C19082BE-0A9F-4708-9BF8-3FB5056583CB}"/>
              </a:ext>
            </a:extLst>
          </p:cNvPr>
          <p:cNvSpPr txBox="1">
            <a:spLocks/>
          </p:cNvSpPr>
          <p:nvPr/>
        </p:nvSpPr>
        <p:spPr>
          <a:xfrm>
            <a:off x="3626129" y="2412698"/>
            <a:ext cx="5246440" cy="778839"/>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When choosing a sensor it is important to research the electronic requirements.</a:t>
            </a:r>
          </a:p>
        </p:txBody>
      </p:sp>
      <p:sp>
        <p:nvSpPr>
          <p:cNvPr id="13" name="Title 1">
            <a:extLst>
              <a:ext uri="{FF2B5EF4-FFF2-40B4-BE49-F238E27FC236}">
                <a16:creationId xmlns:a16="http://schemas.microsoft.com/office/drawing/2014/main" id="{F413AD8D-CC32-4B44-93F1-11B254CF1734}"/>
              </a:ext>
            </a:extLst>
          </p:cNvPr>
          <p:cNvSpPr txBox="1">
            <a:spLocks/>
          </p:cNvSpPr>
          <p:nvPr/>
        </p:nvSpPr>
        <p:spPr>
          <a:xfrm>
            <a:off x="3855724" y="3958775"/>
            <a:ext cx="5465669" cy="778839"/>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Project plans can adapt and evolve throughout development. </a:t>
            </a:r>
          </a:p>
        </p:txBody>
      </p:sp>
    </p:spTree>
    <p:extLst>
      <p:ext uri="{BB962C8B-B14F-4D97-AF65-F5344CB8AC3E}">
        <p14:creationId xmlns:p14="http://schemas.microsoft.com/office/powerpoint/2010/main" val="4064595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8034391" y="5556228"/>
            <a:ext cx="3125734" cy="1041871"/>
          </a:xfrm>
        </p:spPr>
        <p:txBody>
          <a:bodyPr>
            <a:normAutofit/>
          </a:bodyPr>
          <a:lstStyle/>
          <a:p>
            <a:r>
              <a:rPr lang="en-US" cap="none" dirty="0"/>
              <a:t>Thank You</a:t>
            </a:r>
          </a:p>
        </p:txBody>
      </p:sp>
      <p:sp>
        <p:nvSpPr>
          <p:cNvPr id="8" name="Title 1">
            <a:extLst>
              <a:ext uri="{FF2B5EF4-FFF2-40B4-BE49-F238E27FC236}">
                <a16:creationId xmlns:a16="http://schemas.microsoft.com/office/drawing/2014/main" id="{42FBAA1E-2D15-4AE3-B4C4-A0C919FB174B}"/>
              </a:ext>
            </a:extLst>
          </p:cNvPr>
          <p:cNvSpPr txBox="1">
            <a:spLocks/>
          </p:cNvSpPr>
          <p:nvPr/>
        </p:nvSpPr>
        <p:spPr>
          <a:xfrm>
            <a:off x="3962399" y="483077"/>
            <a:ext cx="7197726" cy="2421464"/>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a:t>Smart Tank – IoT Project</a:t>
            </a:r>
            <a:endParaRPr lang="en-US" b="1" cap="none" dirty="0"/>
          </a:p>
        </p:txBody>
      </p:sp>
      <p:sp>
        <p:nvSpPr>
          <p:cNvPr id="10" name="Subtitle 2">
            <a:extLst>
              <a:ext uri="{FF2B5EF4-FFF2-40B4-BE49-F238E27FC236}">
                <a16:creationId xmlns:a16="http://schemas.microsoft.com/office/drawing/2014/main" id="{FABC0911-82F6-470B-B07B-9D62E41EB0FA}"/>
              </a:ext>
            </a:extLst>
          </p:cNvPr>
          <p:cNvSpPr>
            <a:spLocks noGrp="1"/>
          </p:cNvSpPr>
          <p:nvPr>
            <p:ph type="subTitle" idx="1"/>
          </p:nvPr>
        </p:nvSpPr>
        <p:spPr>
          <a:xfrm>
            <a:off x="3962399" y="3953460"/>
            <a:ext cx="7197726" cy="1656230"/>
          </a:xfrm>
        </p:spPr>
        <p:txBody>
          <a:bodyPr>
            <a:normAutofit/>
          </a:bodyPr>
          <a:lstStyle/>
          <a:p>
            <a:r>
              <a:rPr lang="en-US" cap="none" dirty="0">
                <a:solidFill>
                  <a:schemeClr val="accent1">
                    <a:lumMod val="40000"/>
                    <a:lumOff val="60000"/>
                  </a:schemeClr>
                </a:solidFill>
              </a:rPr>
              <a:t>Computer Systems &amp; Networks Assignment 2</a:t>
            </a:r>
          </a:p>
          <a:p>
            <a:r>
              <a:rPr lang="en-US" cap="none" dirty="0">
                <a:solidFill>
                  <a:schemeClr val="accent1">
                    <a:lumMod val="40000"/>
                    <a:lumOff val="60000"/>
                  </a:schemeClr>
                </a:solidFill>
              </a:rPr>
              <a:t>HDIP in Computer Science</a:t>
            </a:r>
          </a:p>
          <a:p>
            <a:r>
              <a:rPr lang="en-US" cap="none" dirty="0">
                <a:solidFill>
                  <a:schemeClr val="accent1">
                    <a:lumMod val="40000"/>
                    <a:lumOff val="60000"/>
                  </a:schemeClr>
                </a:solidFill>
              </a:rPr>
              <a:t>WIT</a:t>
            </a:r>
          </a:p>
          <a:p>
            <a:r>
              <a:rPr lang="en-US" cap="none" dirty="0">
                <a:solidFill>
                  <a:schemeClr val="accent1">
                    <a:lumMod val="40000"/>
                    <a:lumOff val="60000"/>
                  </a:schemeClr>
                </a:solidFill>
              </a:rPr>
              <a:t>Israel Finnerty</a:t>
            </a:r>
          </a:p>
        </p:txBody>
      </p:sp>
    </p:spTree>
    <p:extLst>
      <p:ext uri="{BB962C8B-B14F-4D97-AF65-F5344CB8AC3E}">
        <p14:creationId xmlns:p14="http://schemas.microsoft.com/office/powerpoint/2010/main" val="2939930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223464" y="65327"/>
            <a:ext cx="6143423" cy="1456267"/>
          </a:xfrm>
        </p:spPr>
        <p:txBody>
          <a:bodyPr>
            <a:normAutofit/>
          </a:bodyPr>
          <a:lstStyle/>
          <a:p>
            <a:r>
              <a:rPr lang="en-GB" sz="4400" cap="none" dirty="0"/>
              <a:t>Smart Tank</a:t>
            </a:r>
            <a:br>
              <a:rPr lang="en-GB" cap="none" dirty="0"/>
            </a:br>
            <a:r>
              <a:rPr lang="en-GB" sz="2800" cap="none" dirty="0"/>
              <a:t>Overview</a:t>
            </a:r>
            <a:endParaRPr lang="ru-RU" cap="none"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1113940069"/>
              </p:ext>
            </p:extLst>
          </p:nvPr>
        </p:nvGraphicFramePr>
        <p:xfrm>
          <a:off x="77309" y="5290682"/>
          <a:ext cx="2756042" cy="155866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F0A83EF3-41D7-4DD9-A49C-880E9D5A3F4C}"/>
              </a:ext>
            </a:extLst>
          </p:cNvPr>
          <p:cNvSpPr txBox="1"/>
          <p:nvPr/>
        </p:nvSpPr>
        <p:spPr>
          <a:xfrm>
            <a:off x="238662" y="1401697"/>
            <a:ext cx="7751591" cy="4247317"/>
          </a:xfrm>
          <a:prstGeom prst="rect">
            <a:avLst/>
          </a:prstGeom>
          <a:noFill/>
        </p:spPr>
        <p:txBody>
          <a:bodyPr wrap="square" rtlCol="0">
            <a:spAutoFit/>
          </a:bodyPr>
          <a:lstStyle/>
          <a:p>
            <a:pPr algn="just"/>
            <a:r>
              <a:rPr lang="en-GB" dirty="0"/>
              <a:t>The prototype will be installed in the cap of the oil tank and use an ultrasonic sensor connected to the Raspberry Pi to measure the levels of oil in the tank. Home heating oil tanks are within close proximity to the dwelling therefore the prototyped device can utilise the home </a:t>
            </a:r>
            <a:r>
              <a:rPr lang="en-GB" dirty="0" err="1"/>
              <a:t>wifi</a:t>
            </a:r>
            <a:r>
              <a:rPr lang="en-GB" dirty="0"/>
              <a:t> , 802.11,to deliver readings to the IoT platform and the end user. The end user will be able to monitor the levels of oil in the tank. The device will also connect to other smart home devices such as smart thermostat to disable the heating system if there is insufficient oil in the tank preventing air locks. </a:t>
            </a:r>
            <a:endParaRPr lang="en-ZM" dirty="0"/>
          </a:p>
          <a:p>
            <a:pPr algn="just"/>
            <a:endParaRPr lang="en-GB" dirty="0"/>
          </a:p>
          <a:p>
            <a:pPr algn="just"/>
            <a:r>
              <a:rPr lang="en-GB" dirty="0"/>
              <a:t>When oil is running low the user will be asked if they would like to receive quotes on refills or part refills from local oil distributors. The user is prompted to </a:t>
            </a:r>
            <a:r>
              <a:rPr lang="en-GB" dirty="0" err="1"/>
              <a:t>to</a:t>
            </a:r>
            <a:r>
              <a:rPr lang="en-GB" dirty="0"/>
              <a:t> request these quotes via their dashboard, which displays their local oil providers from a Cloud Based SQL Server. When the form is submitted the website uses PHP to get the email addresses of the local oil providers  and sends them an email with the user details requesting a quote based on the users demand.</a:t>
            </a:r>
            <a:endParaRPr lang="en-ZM" dirty="0"/>
          </a:p>
        </p:txBody>
      </p:sp>
    </p:spTree>
    <p:extLst>
      <p:ext uri="{BB962C8B-B14F-4D97-AF65-F5344CB8AC3E}">
        <p14:creationId xmlns:p14="http://schemas.microsoft.com/office/powerpoint/2010/main" val="234217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290590" y="132634"/>
            <a:ext cx="5644466" cy="1035579"/>
          </a:xfrm>
        </p:spPr>
        <p:txBody>
          <a:bodyPr vert="horz" lIns="91440" tIns="45720" rIns="91440" bIns="45720" rtlCol="0" anchor="ctr">
            <a:normAutofit/>
          </a:bodyPr>
          <a:lstStyle/>
          <a:p>
            <a:r>
              <a:rPr lang="en-US" cap="none" dirty="0"/>
              <a:t>Ultrasonic Sensor Function</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descr="A close up of a device&#10;&#10;Description automatically generated">
            <a:extLst>
              <a:ext uri="{FF2B5EF4-FFF2-40B4-BE49-F238E27FC236}">
                <a16:creationId xmlns:a16="http://schemas.microsoft.com/office/drawing/2014/main" id="{5274AC4B-97AB-4A16-9189-5FE9C2D71AA2}"/>
              </a:ext>
            </a:extLst>
          </p:cNvPr>
          <p:cNvPicPr>
            <a:picLocks noChangeAspect="1"/>
          </p:cNvPicPr>
          <p:nvPr/>
        </p:nvPicPr>
        <p:blipFill>
          <a:blip r:embed="rId6"/>
          <a:stretch>
            <a:fillRect/>
          </a:stretch>
        </p:blipFill>
        <p:spPr>
          <a:xfrm>
            <a:off x="1290590" y="1653209"/>
            <a:ext cx="9607643" cy="494793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6153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4E31E3-8764-4118-A4B3-7AF0D8491553}"/>
              </a:ext>
            </a:extLst>
          </p:cNvPr>
          <p:cNvPicPr>
            <a:picLocks noChangeAspect="1"/>
          </p:cNvPicPr>
          <p:nvPr/>
        </p:nvPicPr>
        <p:blipFill>
          <a:blip r:embed="rId4"/>
          <a:stretch>
            <a:fillRect/>
          </a:stretch>
        </p:blipFill>
        <p:spPr>
          <a:xfrm>
            <a:off x="4855909" y="3791164"/>
            <a:ext cx="7332916" cy="3065049"/>
          </a:xfrm>
          <a:prstGeom prst="rect">
            <a:avLst/>
          </a:prstGeom>
        </p:spPr>
      </p:pic>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290589" y="19618"/>
            <a:ext cx="6897913" cy="1035579"/>
          </a:xfrm>
        </p:spPr>
        <p:txBody>
          <a:bodyPr vert="horz" lIns="91440" tIns="45720" rIns="91440" bIns="45720" rtlCol="0" anchor="ctr">
            <a:normAutofit/>
          </a:bodyPr>
          <a:lstStyle/>
          <a:p>
            <a:r>
              <a:rPr lang="en-US" cap="none" dirty="0"/>
              <a:t>Which Ultrasonic Sensor?</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6"/>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9F483CE4-280C-4257-BC8E-202C3183B7C4}"/>
              </a:ext>
            </a:extLst>
          </p:cNvPr>
          <p:cNvPicPr>
            <a:picLocks noChangeAspect="1"/>
          </p:cNvPicPr>
          <p:nvPr/>
        </p:nvPicPr>
        <p:blipFill>
          <a:blip r:embed="rId7"/>
          <a:stretch>
            <a:fillRect/>
          </a:stretch>
        </p:blipFill>
        <p:spPr>
          <a:xfrm>
            <a:off x="0" y="944293"/>
            <a:ext cx="7952198" cy="3427098"/>
          </a:xfrm>
          <a:prstGeom prst="rect">
            <a:avLst/>
          </a:prstGeom>
        </p:spPr>
      </p:pic>
    </p:spTree>
    <p:extLst>
      <p:ext uri="{BB962C8B-B14F-4D97-AF65-F5344CB8AC3E}">
        <p14:creationId xmlns:p14="http://schemas.microsoft.com/office/powerpoint/2010/main" val="2256724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7643" y="0"/>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00110" y="0"/>
            <a:ext cx="7390680" cy="1278467"/>
          </a:xfrm>
        </p:spPr>
        <p:txBody>
          <a:bodyPr vert="horz" lIns="91440" tIns="45720" rIns="91440" bIns="45720" rtlCol="0" anchor="ctr">
            <a:normAutofit/>
          </a:bodyPr>
          <a:lstStyle/>
          <a:p>
            <a:r>
              <a:rPr lang="en-US" cap="none" dirty="0"/>
              <a:t>HC-SR04 Sensor Configuration</a:t>
            </a:r>
          </a:p>
        </p:txBody>
      </p:sp>
      <p:pic>
        <p:nvPicPr>
          <p:cNvPr id="7" name="Picture 6">
            <a:extLst>
              <a:ext uri="{FF2B5EF4-FFF2-40B4-BE49-F238E27FC236}">
                <a16:creationId xmlns:a16="http://schemas.microsoft.com/office/drawing/2014/main" id="{779827C7-514A-47F3-831C-27017A2B85DA}"/>
              </a:ext>
            </a:extLst>
          </p:cNvPr>
          <p:cNvPicPr>
            <a:picLocks noChangeAspect="1"/>
          </p:cNvPicPr>
          <p:nvPr/>
        </p:nvPicPr>
        <p:blipFill rotWithShape="1">
          <a:blip r:embed="rId4"/>
          <a:srcRect b="5168"/>
          <a:stretch/>
        </p:blipFill>
        <p:spPr>
          <a:xfrm>
            <a:off x="6376826" y="-1"/>
            <a:ext cx="5838353" cy="6863771"/>
          </a:xfrm>
          <a:prstGeom prst="rect">
            <a:avLst/>
          </a:prstGeom>
        </p:spPr>
      </p:pic>
      <p:sp>
        <p:nvSpPr>
          <p:cNvPr id="5" name="Title 1">
            <a:extLst>
              <a:ext uri="{FF2B5EF4-FFF2-40B4-BE49-F238E27FC236}">
                <a16:creationId xmlns:a16="http://schemas.microsoft.com/office/drawing/2014/main" id="{A7BFA14E-E398-4E50-BE33-2EDE177B87EF}"/>
              </a:ext>
            </a:extLst>
          </p:cNvPr>
          <p:cNvSpPr txBox="1">
            <a:spLocks/>
          </p:cNvSpPr>
          <p:nvPr/>
        </p:nvSpPr>
        <p:spPr>
          <a:xfrm>
            <a:off x="100110" y="809649"/>
            <a:ext cx="6080632" cy="12784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cap="none" dirty="0"/>
              <a:t>Connection to Pi via electronic breadboard and resistors</a:t>
            </a:r>
          </a:p>
        </p:txBody>
      </p:sp>
    </p:spTree>
    <p:extLst>
      <p:ext uri="{BB962C8B-B14F-4D97-AF65-F5344CB8AC3E}">
        <p14:creationId xmlns:p14="http://schemas.microsoft.com/office/powerpoint/2010/main" val="85797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371566" y="137677"/>
            <a:ext cx="7421896" cy="1387941"/>
          </a:xfrm>
        </p:spPr>
        <p:txBody>
          <a:bodyPr vert="horz" lIns="91440" tIns="45720" rIns="91440" bIns="45720" rtlCol="0" anchor="ctr">
            <a:normAutofit/>
          </a:bodyPr>
          <a:lstStyle/>
          <a:p>
            <a:r>
              <a:rPr lang="en-US" cap="none" dirty="0"/>
              <a:t>RCWL - 1601 Sensor Configuration</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5274AC4B-97AB-4A16-9189-5FE9C2D71AA2}"/>
              </a:ext>
            </a:extLst>
          </p:cNvPr>
          <p:cNvPicPr>
            <a:picLocks noChangeAspect="1"/>
          </p:cNvPicPr>
          <p:nvPr/>
        </p:nvPicPr>
        <p:blipFill>
          <a:blip r:embed="rId6"/>
          <a:srcRect/>
          <a:stretch/>
        </p:blipFill>
        <p:spPr>
          <a:xfrm>
            <a:off x="371566" y="2177105"/>
            <a:ext cx="11612871" cy="419619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itle 1">
            <a:extLst>
              <a:ext uri="{FF2B5EF4-FFF2-40B4-BE49-F238E27FC236}">
                <a16:creationId xmlns:a16="http://schemas.microsoft.com/office/drawing/2014/main" id="{D22020E1-A0CE-4A90-BF68-3E1843B52051}"/>
              </a:ext>
            </a:extLst>
          </p:cNvPr>
          <p:cNvSpPr txBox="1">
            <a:spLocks/>
          </p:cNvSpPr>
          <p:nvPr/>
        </p:nvSpPr>
        <p:spPr>
          <a:xfrm>
            <a:off x="402782" y="827823"/>
            <a:ext cx="7390680" cy="12784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cap="none" dirty="0"/>
              <a:t>Direct connection to Pi GPIO pins</a:t>
            </a:r>
          </a:p>
        </p:txBody>
      </p:sp>
    </p:spTree>
    <p:extLst>
      <p:ext uri="{BB962C8B-B14F-4D97-AF65-F5344CB8AC3E}">
        <p14:creationId xmlns:p14="http://schemas.microsoft.com/office/powerpoint/2010/main" val="2650831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017142" y="308814"/>
            <a:ext cx="8085486" cy="1035579"/>
          </a:xfrm>
        </p:spPr>
        <p:txBody>
          <a:bodyPr vert="horz" lIns="91440" tIns="45720" rIns="91440" bIns="45720" rtlCol="0" anchor="ctr">
            <a:normAutofit fontScale="90000"/>
          </a:bodyPr>
          <a:lstStyle/>
          <a:p>
            <a:r>
              <a:rPr lang="en-US" cap="none" dirty="0"/>
              <a:t>Alternative Prototype Sensor Connection with ESP-8266 Microcontroller</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5274AC4B-97AB-4A16-9189-5FE9C2D71AA2}"/>
              </a:ext>
            </a:extLst>
          </p:cNvPr>
          <p:cNvPicPr>
            <a:picLocks noChangeAspect="1"/>
          </p:cNvPicPr>
          <p:nvPr/>
        </p:nvPicPr>
        <p:blipFill>
          <a:blip r:embed="rId6"/>
          <a:srcRect/>
          <a:stretch/>
        </p:blipFill>
        <p:spPr>
          <a:xfrm>
            <a:off x="371566" y="1906932"/>
            <a:ext cx="11612871" cy="47365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7813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22B2A803-157D-459E-8987-417D5514D44E}"/>
              </a:ext>
            </a:extLst>
          </p:cNvPr>
          <p:cNvPicPr>
            <a:picLocks noChangeAspect="1"/>
          </p:cNvPicPr>
          <p:nvPr/>
        </p:nvPicPr>
        <p:blipFill>
          <a:blip r:embed="rId4"/>
          <a:stretch>
            <a:fillRect/>
          </a:stretch>
        </p:blipFill>
        <p:spPr>
          <a:xfrm>
            <a:off x="-16158" y="1320230"/>
            <a:ext cx="12258429" cy="5537770"/>
          </a:xfrm>
          <a:prstGeom prst="rect">
            <a:avLst/>
          </a:prstGeom>
        </p:spPr>
      </p:pic>
      <p:sp>
        <p:nvSpPr>
          <p:cNvPr id="11" name="Title 1">
            <a:extLst>
              <a:ext uri="{FF2B5EF4-FFF2-40B4-BE49-F238E27FC236}">
                <a16:creationId xmlns:a16="http://schemas.microsoft.com/office/drawing/2014/main" id="{7636BA84-609A-4FEB-A1D4-887AB7279F87}"/>
              </a:ext>
            </a:extLst>
          </p:cNvPr>
          <p:cNvSpPr txBox="1">
            <a:spLocks/>
          </p:cNvSpPr>
          <p:nvPr/>
        </p:nvSpPr>
        <p:spPr>
          <a:xfrm>
            <a:off x="661052" y="103625"/>
            <a:ext cx="11172985" cy="1215376"/>
          </a:xfrm>
          <a:prstGeom prst="rect">
            <a:avLst/>
          </a:prstGeom>
          <a:effectLst/>
        </p:spPr>
        <p:txBody>
          <a:bodyPr vert="horz" lIns="91440" tIns="45720" rIns="91440" bIns="45720" rtlCol="0" anchor="ctr">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cap="none" dirty="0"/>
              <a:t>Proposed Pictorial Information Flow Representation</a:t>
            </a:r>
          </a:p>
        </p:txBody>
      </p:sp>
    </p:spTree>
    <p:extLst>
      <p:ext uri="{BB962C8B-B14F-4D97-AF65-F5344CB8AC3E}">
        <p14:creationId xmlns:p14="http://schemas.microsoft.com/office/powerpoint/2010/main" val="2214643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5B3C4-7FB6-414C-8C24-8862C0E6C9F3}">
  <ds:schemaRefs>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16c05727-aa75-4e4a-9b5f-8a80a1165891"/>
    <ds:schemaRef ds:uri="http://schemas.microsoft.com/office/2006/metadata/properties"/>
    <ds:schemaRef ds:uri="71af3243-3dd4-4a8d-8c0d-dd76da1f02a5"/>
    <ds:schemaRef ds:uri="http://purl.org/dc/dcmitype/"/>
    <ds:schemaRef ds:uri="http://purl.org/dc/terms/"/>
  </ds:schemaRefs>
</ds:datastoreItem>
</file>

<file path=customXml/itemProps2.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3.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551</Words>
  <Application>Microsoft Office PowerPoint</Application>
  <PresentationFormat>Widescreen</PresentationFormat>
  <Paragraphs>71</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Celestial</vt:lpstr>
      <vt:lpstr>Smart Tank – IoT Project</vt:lpstr>
      <vt:lpstr>Smart Tank Never run out of oil again!</vt:lpstr>
      <vt:lpstr>Smart Tank Overview</vt:lpstr>
      <vt:lpstr>Ultrasonic Sensor Function</vt:lpstr>
      <vt:lpstr>Which Ultrasonic Sensor?</vt:lpstr>
      <vt:lpstr>HC-SR04 Sensor Configuration</vt:lpstr>
      <vt:lpstr>RCWL - 1601 Sensor Configuration</vt:lpstr>
      <vt:lpstr>Alternative Prototype Sensor Connection with ESP-8266 Microcontroller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Provisioned DB Server using Vagrant</vt:lpstr>
      <vt:lpstr>PowerPoint Presentation</vt:lpstr>
      <vt:lpstr>PowerPoint Presentation</vt:lpstr>
      <vt:lpstr>PowerPoint Presentation</vt:lpstr>
      <vt:lpstr>PowerPoint Presentation</vt:lpstr>
      <vt:lpstr>Learning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2019-11-07T14:37:13Z</dcterms:created>
  <dcterms:modified xsi:type="dcterms:W3CDTF">2019-12-18T12:23:59Z</dcterms:modified>
</cp:coreProperties>
</file>